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B01BB54-A3BD-4842-B471-DD05F9C722D9}" type="datetimeFigureOut">
              <a:rPr lang="en-US" smtClean="0"/>
              <a:t>5/31/2020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55F5B7C-55BF-4641-A2CE-CF437657EEF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01BB54-A3BD-4842-B471-DD05F9C722D9}" type="datetimeFigureOut">
              <a:rPr lang="en-US" smtClean="0"/>
              <a:t>5/31/2020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5F5B7C-55BF-4641-A2CE-CF437657EEF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01BB54-A3BD-4842-B471-DD05F9C722D9}" type="datetimeFigureOut">
              <a:rPr lang="en-US" smtClean="0"/>
              <a:t>5/31/2020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5F5B7C-55BF-4641-A2CE-CF437657EEF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B01BB54-A3BD-4842-B471-DD05F9C722D9}" type="datetimeFigureOut">
              <a:rPr lang="en-US" smtClean="0"/>
              <a:t>5/31/2020</a:t>
            </a:fld>
            <a:endParaRPr lang="en-GB"/>
          </a:p>
        </p:txBody>
      </p:sp>
      <p:sp>
        <p:nvSpPr>
          <p:cNvPr id="9" name="Slide Number Placeholder 8"/>
          <p:cNvSpPr>
            <a:spLocks noGrp="1"/>
          </p:cNvSpPr>
          <p:nvPr>
            <p:ph type="sldNum" sz="quarter" idx="15"/>
          </p:nvPr>
        </p:nvSpPr>
        <p:spPr/>
        <p:txBody>
          <a:bodyPr rtlCol="0"/>
          <a:lstStyle/>
          <a:p>
            <a:fld id="{155F5B7C-55BF-4641-A2CE-CF437657EEFA}"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B01BB54-A3BD-4842-B471-DD05F9C722D9}" type="datetimeFigureOut">
              <a:rPr lang="en-US" smtClean="0"/>
              <a:t>5/31/2020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55F5B7C-55BF-4641-A2CE-CF437657EEF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01BB54-A3BD-4842-B471-DD05F9C722D9}" type="datetimeFigureOut">
              <a:rPr lang="en-US" smtClean="0"/>
              <a:t>5/31/2020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5F5B7C-55BF-4641-A2CE-CF437657EEFA}"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B01BB54-A3BD-4842-B471-DD05F9C722D9}" type="datetimeFigureOut">
              <a:rPr lang="en-US" smtClean="0"/>
              <a:t>5/31/2020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5F5B7C-55BF-4641-A2CE-CF437657EEFA}"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B01BB54-A3BD-4842-B471-DD05F9C722D9}" type="datetimeFigureOut">
              <a:rPr lang="en-US" smtClean="0"/>
              <a:t>5/31/2020</a:t>
            </a:fld>
            <a:endParaRPr lang="en-GB"/>
          </a:p>
        </p:txBody>
      </p:sp>
      <p:sp>
        <p:nvSpPr>
          <p:cNvPr id="7" name="Slide Number Placeholder 6"/>
          <p:cNvSpPr>
            <a:spLocks noGrp="1"/>
          </p:cNvSpPr>
          <p:nvPr>
            <p:ph type="sldNum" sz="quarter" idx="11"/>
          </p:nvPr>
        </p:nvSpPr>
        <p:spPr/>
        <p:txBody>
          <a:bodyPr rtlCol="0"/>
          <a:lstStyle/>
          <a:p>
            <a:fld id="{155F5B7C-55BF-4641-A2CE-CF437657EEFA}"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1BB54-A3BD-4842-B471-DD05F9C722D9}" type="datetimeFigureOut">
              <a:rPr lang="en-US" smtClean="0"/>
              <a:t>5/31/2020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5F5B7C-55BF-4641-A2CE-CF437657EEF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B01BB54-A3BD-4842-B471-DD05F9C722D9}" type="datetimeFigureOut">
              <a:rPr lang="en-US" smtClean="0"/>
              <a:t>5/31/2020</a:t>
            </a:fld>
            <a:endParaRPr lang="en-GB"/>
          </a:p>
        </p:txBody>
      </p:sp>
      <p:sp>
        <p:nvSpPr>
          <p:cNvPr id="22" name="Slide Number Placeholder 21"/>
          <p:cNvSpPr>
            <a:spLocks noGrp="1"/>
          </p:cNvSpPr>
          <p:nvPr>
            <p:ph type="sldNum" sz="quarter" idx="15"/>
          </p:nvPr>
        </p:nvSpPr>
        <p:spPr/>
        <p:txBody>
          <a:bodyPr rtlCol="0"/>
          <a:lstStyle/>
          <a:p>
            <a:fld id="{155F5B7C-55BF-4641-A2CE-CF437657EEFA}"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B01BB54-A3BD-4842-B471-DD05F9C722D9}" type="datetimeFigureOut">
              <a:rPr lang="en-US" smtClean="0"/>
              <a:t>5/31/2020</a:t>
            </a:fld>
            <a:endParaRPr lang="en-GB"/>
          </a:p>
        </p:txBody>
      </p:sp>
      <p:sp>
        <p:nvSpPr>
          <p:cNvPr id="18" name="Slide Number Placeholder 17"/>
          <p:cNvSpPr>
            <a:spLocks noGrp="1"/>
          </p:cNvSpPr>
          <p:nvPr>
            <p:ph type="sldNum" sz="quarter" idx="11"/>
          </p:nvPr>
        </p:nvSpPr>
        <p:spPr/>
        <p:txBody>
          <a:bodyPr rtlCol="0"/>
          <a:lstStyle/>
          <a:p>
            <a:fld id="{155F5B7C-55BF-4641-A2CE-CF437657EEFA}"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B01BB54-A3BD-4842-B471-DD05F9C722D9}" type="datetimeFigureOut">
              <a:rPr lang="en-US" smtClean="0"/>
              <a:t>5/31/2020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5F5B7C-55BF-4641-A2CE-CF437657EEF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ipantelic.blogspot.com/2020/04/v_30.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ipantelic5@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32" y="214290"/>
            <a:ext cx="6172200" cy="1894362"/>
          </a:xfrm>
        </p:spPr>
        <p:txBody>
          <a:bodyPr/>
          <a:lstStyle/>
          <a:p>
            <a:r>
              <a:rPr lang="sr-Cyrl-RS" dirty="0" smtClean="0"/>
              <a:t>Пеђа Трајковић: </a:t>
            </a:r>
            <a:r>
              <a:rPr lang="sr-Cyrl-RS" i="1" dirty="0" smtClean="0"/>
              <a:t>Кад књиге буду у моди</a:t>
            </a:r>
            <a:endParaRPr lang="en-GB" i="1" dirty="0"/>
          </a:p>
        </p:txBody>
      </p:sp>
      <p:sp>
        <p:nvSpPr>
          <p:cNvPr id="3" name="Subtitle 2"/>
          <p:cNvSpPr>
            <a:spLocks noGrp="1"/>
          </p:cNvSpPr>
          <p:nvPr>
            <p:ph type="subTitle" idx="1"/>
          </p:nvPr>
        </p:nvSpPr>
        <p:spPr>
          <a:xfrm>
            <a:off x="1785918" y="2500306"/>
            <a:ext cx="6172200" cy="1371600"/>
          </a:xfrm>
        </p:spPr>
        <p:txBody>
          <a:bodyPr>
            <a:normAutofit fontScale="70000" lnSpcReduction="20000"/>
          </a:bodyPr>
          <a:lstStyle/>
          <a:p>
            <a:r>
              <a:rPr lang="sr-Cyrl-RS" dirty="0" smtClean="0"/>
              <a:t>Наставник: Ивана Пантелић</a:t>
            </a:r>
            <a:endParaRPr lang="sr-Latn-BA" dirty="0" smtClean="0"/>
          </a:p>
          <a:p>
            <a:r>
              <a:rPr lang="sr-Cyrl-RS" dirty="0" smtClean="0"/>
              <a:t>ОШ </a:t>
            </a:r>
            <a:r>
              <a:rPr lang="sr-Cyrl-RS" i="1" dirty="0" smtClean="0"/>
              <a:t>Диша Ђурђевић</a:t>
            </a:r>
            <a:r>
              <a:rPr lang="sr-Cyrl-RS" dirty="0" smtClean="0"/>
              <a:t>, Лазаревац</a:t>
            </a:r>
          </a:p>
          <a:p>
            <a:r>
              <a:rPr lang="sr-Cyrl-RS" dirty="0" smtClean="0"/>
              <a:t>Наставни предмет: Српски језик и књижевност</a:t>
            </a:r>
          </a:p>
          <a:p>
            <a:r>
              <a:rPr lang="sr-Cyrl-RS" dirty="0" smtClean="0"/>
              <a:t>Разред: 5-1</a:t>
            </a:r>
          </a:p>
          <a:p>
            <a:r>
              <a:rPr lang="sr-Cyrl-RS" dirty="0" smtClean="0"/>
              <a:t>Линк до наставне јединице: </a:t>
            </a:r>
            <a:r>
              <a:rPr lang="en-GB" dirty="0" smtClean="0">
                <a:hlinkClick r:id="rId2"/>
              </a:rPr>
              <a:t>https://ipantelic.blogspot.com/2020/04/v_30.html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Информације о часу</a:t>
            </a:r>
            <a:endParaRPr lang="en-GB" dirty="0"/>
          </a:p>
        </p:txBody>
      </p:sp>
      <p:sp>
        <p:nvSpPr>
          <p:cNvPr id="3" name="Content Placeholder 2"/>
          <p:cNvSpPr>
            <a:spLocks noGrp="1"/>
          </p:cNvSpPr>
          <p:nvPr>
            <p:ph sz="quarter" idx="1"/>
          </p:nvPr>
        </p:nvSpPr>
        <p:spPr/>
        <p:txBody>
          <a:bodyPr>
            <a:normAutofit fontScale="85000" lnSpcReduction="20000"/>
          </a:bodyPr>
          <a:lstStyle/>
          <a:p>
            <a:r>
              <a:rPr lang="sr-Cyrl-RS" dirty="0" smtClean="0"/>
              <a:t>Тип часа: обрада</a:t>
            </a:r>
          </a:p>
          <a:p>
            <a:r>
              <a:rPr lang="sr-Cyrl-RS" dirty="0" smtClean="0"/>
              <a:t>Облик рада: индивидуални, фронтални</a:t>
            </a:r>
          </a:p>
          <a:p>
            <a:r>
              <a:rPr lang="sr-Cyrl-RS" dirty="0" smtClean="0"/>
              <a:t>Наставне методе: Илустративна, текстуална, монолошка, дијалошка</a:t>
            </a:r>
          </a:p>
          <a:p>
            <a:r>
              <a:rPr lang="sr-Cyrl-RS" dirty="0" smtClean="0"/>
              <a:t>Циљеви: </a:t>
            </a:r>
          </a:p>
          <a:p>
            <a:pPr marL="457200" indent="-457200">
              <a:buFont typeface="+mj-lt"/>
              <a:buAutoNum type="arabicPeriod"/>
            </a:pPr>
            <a:r>
              <a:rPr lang="sr-Cyrl-RS" dirty="0" smtClean="0"/>
              <a:t>Обучити ученике на самосталну анализу и самостално закључивање. Научити ученике да уочавају најважније делове текста. Оспособити ученике да користе интернет изворе на одговарајући начин.</a:t>
            </a:r>
          </a:p>
          <a:p>
            <a:pPr marL="457200" indent="-457200">
              <a:buFont typeface="+mj-lt"/>
              <a:buAutoNum type="arabicPeriod"/>
            </a:pPr>
            <a:r>
              <a:rPr lang="sr-Cyrl-RS" dirty="0" smtClean="0"/>
              <a:t>Научити ученике основним књижевностеоријским појмовима. Повезати наставу књижевности и граматике на практичном нивоу. Анализирати мотиве и смисао песме.</a:t>
            </a:r>
          </a:p>
          <a:p>
            <a:pPr marL="457200" indent="-457200">
              <a:buFont typeface="+mj-lt"/>
              <a:buAutoNum type="arabicPeriod"/>
            </a:pPr>
            <a:r>
              <a:rPr lang="sr-Cyrl-RS" dirty="0" smtClean="0"/>
              <a:t>Омогућити ученицима критичко расуђивање. Освестити значај књиге и читања. Стећи целокупан увид у друштвену одговорност појединца својим образовањем.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Главни део часа</a:t>
            </a:r>
            <a:endParaRPr lang="en-GB" dirty="0"/>
          </a:p>
        </p:txBody>
      </p:sp>
      <p:sp>
        <p:nvSpPr>
          <p:cNvPr id="3" name="Content Placeholder 2"/>
          <p:cNvSpPr>
            <a:spLocks noGrp="1"/>
          </p:cNvSpPr>
          <p:nvPr>
            <p:ph sz="quarter" idx="1"/>
          </p:nvPr>
        </p:nvSpPr>
        <p:spPr/>
        <p:txBody>
          <a:bodyPr/>
          <a:lstStyle/>
          <a:p>
            <a:r>
              <a:rPr lang="ru-RU" dirty="0" smtClean="0"/>
              <a:t>Главни циљ часа био је мотивисати ученике да више читају, као и да освесте колико је важно читање за целокупан развој индивидуе и друштва. Даље, било је важно обновити већ научене појмове из теорије књижевности, као и усвојити нове појмове који су неопходни за теоретску анализу поезије. С обзиром на садржину песме, ученицима је предочено критичко размишљање у вези са необразованошћу, те се дати задаци повезују и са наставом граматике (обнављање падежа и глаголских облика, вида и рода глагола).</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Опис часа</a:t>
            </a:r>
            <a:endParaRPr lang="en-GB" dirty="0"/>
          </a:p>
        </p:txBody>
      </p:sp>
      <p:sp>
        <p:nvSpPr>
          <p:cNvPr id="3" name="Content Placeholder 2"/>
          <p:cNvSpPr>
            <a:spLocks noGrp="1"/>
          </p:cNvSpPr>
          <p:nvPr>
            <p:ph sz="quarter" idx="1"/>
          </p:nvPr>
        </p:nvSpPr>
        <p:spPr/>
        <p:txBody>
          <a:bodyPr>
            <a:normAutofit fontScale="62500" lnSpcReduction="20000"/>
          </a:bodyPr>
          <a:lstStyle/>
          <a:p>
            <a:r>
              <a:rPr lang="ru-RU" dirty="0" smtClean="0"/>
              <a:t>Ученици су већ били упознати са песмом јер смо је читали у оквиру часа посвећеног савременој поезији, а током првог полугодишта. Пошто су тада и сами читали песму, своје утиске и осећања која је она изазвала у њима, сада су могли продубити детаљном анализом песме. Кратак видео снимак  упознао је ближе ученике са писцем дела, али и са настанком и циљем књижевних радова Пеђе Трајковића. </a:t>
            </a:r>
          </a:p>
          <a:p>
            <a:r>
              <a:rPr lang="ru-RU" dirty="0" smtClean="0"/>
              <a:t>Главни ток часа подразумевао је интерактиван рад наставника и ученика, односно, замишљен је као комбинација креативних и подстицајних питања која ученике мотивише да промисле о датим проблемима (књижевнотеоријски аспект, садржина песме, размишљање о себи, својим навикама и навикама друштва, граматички појмови) и да самостално (уз непосредна наставникова објашњења) дођу до неопходних закључака о песми. Креативне илустрације Боба Живковића увек изазивају добре реакције ученика, те су се, уклопљене уз смислене целине песме, оне нашле као важне тачке допуњавања наставникових очекивања. </a:t>
            </a:r>
          </a:p>
          <a:p>
            <a:r>
              <a:rPr lang="ru-RU" dirty="0" smtClean="0"/>
              <a:t>У завршном делу часа ученици су добили задатке у три етапе: кратке граматичке захтеве који су били обавезни за рад (где се повезује настава граматике и књижевности), кратак књижевни рад који није био обавезан (проширивање знања из књижевности и стицање свести о важности и резултатима читања) као и кратак видео снимак у којем се практично илуструје значај читања.</a:t>
            </a:r>
          </a:p>
          <a:p>
            <a:r>
              <a:rPr lang="ru-RU" dirty="0" smtClean="0"/>
              <a:t>Настојало се да ученицима буде омогућен несметан рад на даљину, односно да материјал који се користи буде максимално доступан.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Интернет алати</a:t>
            </a:r>
            <a:endParaRPr lang="en-GB" dirty="0"/>
          </a:p>
        </p:txBody>
      </p:sp>
      <p:sp>
        <p:nvSpPr>
          <p:cNvPr id="3" name="Content Placeholder 2"/>
          <p:cNvSpPr>
            <a:spLocks noGrp="1"/>
          </p:cNvSpPr>
          <p:nvPr>
            <p:ph sz="quarter" idx="1"/>
          </p:nvPr>
        </p:nvSpPr>
        <p:spPr/>
        <p:txBody>
          <a:bodyPr/>
          <a:lstStyle/>
          <a:p>
            <a:r>
              <a:rPr lang="ru-RU" dirty="0" smtClean="0"/>
              <a:t>Главна платформа путем којег су ученици добијали материјал јесте </a:t>
            </a:r>
            <a:r>
              <a:rPr lang="ru-RU" dirty="0" smtClean="0"/>
              <a:t>ауторски блог </a:t>
            </a:r>
            <a:r>
              <a:rPr lang="ru-RU" i="1" dirty="0" smtClean="0"/>
              <a:t>Читаш ме</a:t>
            </a:r>
            <a:r>
              <a:rPr lang="ru-RU" dirty="0" smtClean="0"/>
              <a:t>, на којем су ученици добијали наставне материјале. Ова платформа је одабрана због транспарентности и лакоће коришћења. С обзиром на то да се настава врши у основној школи, гледало се да ученици муду максимално растерећени у смислу тежине доласка до потребних информација (линкови, илустрације, примери из текста).</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Литература</a:t>
            </a:r>
            <a:endParaRPr lang="en-GB" dirty="0"/>
          </a:p>
        </p:txBody>
      </p:sp>
      <p:sp>
        <p:nvSpPr>
          <p:cNvPr id="3" name="Content Placeholder 2"/>
          <p:cNvSpPr>
            <a:spLocks noGrp="1"/>
          </p:cNvSpPr>
          <p:nvPr>
            <p:ph sz="quarter" idx="1"/>
          </p:nvPr>
        </p:nvSpPr>
        <p:spPr/>
        <p:txBody>
          <a:bodyPr/>
          <a:lstStyle/>
          <a:p>
            <a:r>
              <a:rPr lang="ru-RU" dirty="0" smtClean="0"/>
              <a:t>Зона Мркаљ, Зорица Несторовић: Српски језик 5 ,,Расковник", Klett, Београд</a:t>
            </a:r>
          </a:p>
          <a:p>
            <a:r>
              <a:rPr lang="ru-RU" dirty="0" smtClean="0"/>
              <a:t>Иво Тартаља: Теорија књижевности, Завод за уџбенике, Београд</a:t>
            </a:r>
          </a:p>
          <a:p>
            <a:r>
              <a:rPr lang="ru-RU" dirty="0" smtClean="0"/>
              <a:t>https://www.youtube.com/ </a:t>
            </a:r>
          </a:p>
          <a:p>
            <a:r>
              <a:rPr lang="ru-RU" dirty="0" smtClean="0"/>
              <a:t>Канали: РТС и Институција</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Утисци о часу</a:t>
            </a:r>
            <a:endParaRPr lang="en-GB" dirty="0"/>
          </a:p>
        </p:txBody>
      </p:sp>
      <p:sp>
        <p:nvSpPr>
          <p:cNvPr id="3" name="Content Placeholder 2"/>
          <p:cNvSpPr>
            <a:spLocks noGrp="1"/>
          </p:cNvSpPr>
          <p:nvPr>
            <p:ph sz="quarter" idx="1"/>
          </p:nvPr>
        </p:nvSpPr>
        <p:spPr/>
        <p:txBody>
          <a:bodyPr>
            <a:normAutofit fontScale="92500"/>
          </a:bodyPr>
          <a:lstStyle/>
          <a:p>
            <a:r>
              <a:rPr lang="ru-RU" dirty="0" smtClean="0"/>
              <a:t>Час је спроведен успешно. Већина ученика дала је адекватне одговоре, чиме се показало да су питања била подстицајна и занимљива, што је, такође, било веома важно. Показало се да количина нових теоријских појмова није претеранозахтевна за ученички узраст јер је велики број ученика знао да одређени појам представи примером. Одређени број ученика одазвао се позиву стварања на основу неког дела</a:t>
            </a:r>
            <a:r>
              <a:rPr lang="ru-RU" dirty="0" smtClean="0"/>
              <a:t>.</a:t>
            </a:r>
          </a:p>
          <a:p>
            <a:r>
              <a:rPr lang="ru-RU" dirty="0" smtClean="0"/>
              <a:t>Ученичка очекивања су била испуњена: говорили смо о песми на њима познат начин, за сваки непознат појам добили су појашњење и пример, док су интернет линкови омогућили да ученици стекну целокупан увид о датом књижевном делу.</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Контакт подаци</a:t>
            </a:r>
            <a:endParaRPr lang="en-GB" dirty="0"/>
          </a:p>
        </p:txBody>
      </p:sp>
      <p:sp>
        <p:nvSpPr>
          <p:cNvPr id="3" name="Content Placeholder 2"/>
          <p:cNvSpPr>
            <a:spLocks noGrp="1"/>
          </p:cNvSpPr>
          <p:nvPr>
            <p:ph sz="quarter" idx="1"/>
          </p:nvPr>
        </p:nvSpPr>
        <p:spPr/>
        <p:txBody>
          <a:bodyPr/>
          <a:lstStyle/>
          <a:p>
            <a:r>
              <a:rPr lang="sr-Latn-BA" dirty="0" smtClean="0">
                <a:hlinkClick r:id="rId2"/>
              </a:rPr>
              <a:t>ipantelic5</a:t>
            </a:r>
            <a:r>
              <a:rPr lang="sr-Latn-BA" dirty="0" smtClean="0">
                <a:latin typeface="Garamond"/>
                <a:hlinkClick r:id="rId2"/>
              </a:rPr>
              <a:t>@gmail.com</a:t>
            </a:r>
            <a:endParaRPr lang="sr-Latn-BA" dirty="0" smtClean="0">
              <a:latin typeface="Garamond"/>
            </a:endParaRPr>
          </a:p>
          <a:p>
            <a:r>
              <a:rPr lang="sr-Latn-BA" dirty="0" smtClean="0">
                <a:latin typeface="Garamond"/>
              </a:rPr>
              <a:t>0645762621</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TotalTime>
  <Words>694</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Пеђа Трајковић: Кад књиге буду у моди</vt:lpstr>
      <vt:lpstr>Информације о часу</vt:lpstr>
      <vt:lpstr>Главни део часа</vt:lpstr>
      <vt:lpstr>Опис часа</vt:lpstr>
      <vt:lpstr>Интернет алати</vt:lpstr>
      <vt:lpstr>Литература</vt:lpstr>
      <vt:lpstr>Утисци о часу</vt:lpstr>
      <vt:lpstr>Контакт подаци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Пеђа Трајковић: Кад књиге буду у моди</dc:title>
  <dc:creator>Windows User</dc:creator>
  <cp:lastModifiedBy>Windows User</cp:lastModifiedBy>
  <cp:revision>2</cp:revision>
  <dcterms:created xsi:type="dcterms:W3CDTF">2020-05-31T11:35:20Z</dcterms:created>
  <dcterms:modified xsi:type="dcterms:W3CDTF">2020-05-31T11:53:29Z</dcterms:modified>
</cp:coreProperties>
</file>